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E398A-B90F-4B3C-86B4-AFC0FEF7BF0E}" type="datetimeFigureOut">
              <a:rPr lang="hr-HR" smtClean="0"/>
              <a:pPr/>
              <a:t>09.12.2016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23EBC-D2F5-4DC6-B250-7B77B9F3E42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88640"/>
            <a:ext cx="8568952" cy="504056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1600" b="1" dirty="0" smtClean="0">
                <a:solidFill>
                  <a:schemeClr val="bg1"/>
                </a:solidFill>
              </a:rPr>
              <a:t>DOBROVOLJNI DARIVATELJI KRVI</a:t>
            </a:r>
          </a:p>
          <a:p>
            <a:pPr>
              <a:buFont typeface="Wingdings" pitchFamily="2" charset="2"/>
              <a:buChar char="v"/>
            </a:pPr>
            <a:r>
              <a:rPr lang="hr-HR" sz="1000" dirty="0" smtClean="0">
                <a:solidFill>
                  <a:schemeClr val="bg1"/>
                </a:solidFill>
              </a:rPr>
              <a:t> </a:t>
            </a:r>
            <a:r>
              <a:rPr lang="hr-HR" sz="1000" b="1" dirty="0" err="1" smtClean="0">
                <a:solidFill>
                  <a:schemeClr val="bg1"/>
                </a:solidFill>
              </a:rPr>
              <a:t>doniranje</a:t>
            </a:r>
            <a:r>
              <a:rPr lang="hr-HR" sz="1000" b="1" dirty="0" smtClean="0">
                <a:solidFill>
                  <a:schemeClr val="bg1"/>
                </a:solidFill>
              </a:rPr>
              <a:t> pune krvi</a:t>
            </a:r>
          </a:p>
        </p:txBody>
      </p:sp>
      <p:pic>
        <p:nvPicPr>
          <p:cNvPr id="14339" name="Picture 3" descr="S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1803695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9552" y="3645024"/>
            <a:ext cx="22259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200" dirty="0" smtClean="0">
                <a:solidFill>
                  <a:srgbClr val="002060"/>
                </a:solidFill>
              </a:rPr>
              <a:t>Teče i teče, </a:t>
            </a:r>
            <a:r>
              <a:rPr lang="hr-HR" sz="1200" dirty="0" err="1" smtClean="0">
                <a:solidFill>
                  <a:srgbClr val="002060"/>
                </a:solidFill>
              </a:rPr>
              <a:t>teče</a:t>
            </a:r>
            <a:r>
              <a:rPr lang="hr-HR" sz="1200" dirty="0" smtClean="0">
                <a:solidFill>
                  <a:srgbClr val="002060"/>
                </a:solidFill>
              </a:rPr>
              <a:t> jedan slap;</a:t>
            </a:r>
          </a:p>
          <a:p>
            <a:r>
              <a:rPr lang="hr-HR" sz="1200" dirty="0" smtClean="0">
                <a:solidFill>
                  <a:srgbClr val="002060"/>
                </a:solidFill>
              </a:rPr>
              <a:t>Što u njem znači moja mala kap?</a:t>
            </a:r>
          </a:p>
          <a:p>
            <a:endParaRPr lang="hr-HR" sz="1200" dirty="0" smtClean="0">
              <a:solidFill>
                <a:srgbClr val="002060"/>
              </a:solidFill>
            </a:endParaRPr>
          </a:p>
          <a:p>
            <a:r>
              <a:rPr lang="hr-HR" sz="1200" dirty="0" smtClean="0">
                <a:solidFill>
                  <a:srgbClr val="002060"/>
                </a:solidFill>
              </a:rPr>
              <a:t>Gle jedna duga u vodi se stvara,</a:t>
            </a:r>
          </a:p>
          <a:p>
            <a:r>
              <a:rPr lang="hr-HR" sz="1200" dirty="0" smtClean="0">
                <a:solidFill>
                  <a:srgbClr val="002060"/>
                </a:solidFill>
              </a:rPr>
              <a:t>I sja i dršće u hiljadu šara.</a:t>
            </a:r>
          </a:p>
          <a:p>
            <a:endParaRPr lang="hr-HR" sz="1200" dirty="0" smtClean="0">
              <a:solidFill>
                <a:srgbClr val="002060"/>
              </a:solidFill>
            </a:endParaRPr>
          </a:p>
          <a:p>
            <a:r>
              <a:rPr lang="hr-HR" sz="1200" dirty="0" smtClean="0">
                <a:solidFill>
                  <a:srgbClr val="002060"/>
                </a:solidFill>
              </a:rPr>
              <a:t>Taj san u slapu da bi mog’o sjati</a:t>
            </a:r>
          </a:p>
          <a:p>
            <a:r>
              <a:rPr lang="hr-HR" sz="1200" dirty="0" smtClean="0">
                <a:solidFill>
                  <a:srgbClr val="002060"/>
                </a:solidFill>
              </a:rPr>
              <a:t>I moja kaplja pomaže ga tkati.</a:t>
            </a:r>
          </a:p>
          <a:p>
            <a:endParaRPr lang="hr-HR" sz="1200" dirty="0" smtClean="0">
              <a:solidFill>
                <a:srgbClr val="002060"/>
              </a:solidFill>
            </a:endParaRPr>
          </a:p>
          <a:p>
            <a:r>
              <a:rPr lang="hr-HR" sz="1200" dirty="0" smtClean="0">
                <a:solidFill>
                  <a:srgbClr val="002060"/>
                </a:solidFill>
              </a:rPr>
              <a:t>                                       D. Cesarić</a:t>
            </a:r>
            <a:endParaRPr lang="hr-HR" sz="12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3848" y="836712"/>
            <a:ext cx="56166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200" dirty="0" smtClean="0">
                <a:latin typeface="Arial" pitchFamily="34" charset="0"/>
                <a:cs typeface="Arial" pitchFamily="34" charset="0"/>
              </a:rPr>
              <a:t>Davatelj krvi je aktivna veza između zdravog dijela zajednice i bolesnika.</a:t>
            </a:r>
          </a:p>
          <a:p>
            <a:r>
              <a:rPr lang="hr-HR" sz="1200" dirty="0" smtClean="0">
                <a:latin typeface="Arial" pitchFamily="34" charset="0"/>
                <a:cs typeface="Arial" pitchFamily="34" charset="0"/>
              </a:rPr>
              <a:t>Krv je jedinstven lijek koji za svaku zemlju predstavlja nacionalno bogatstvo. </a:t>
            </a:r>
          </a:p>
          <a:p>
            <a:r>
              <a:rPr lang="hr-HR" sz="1200" dirty="0" smtClean="0">
                <a:latin typeface="Arial" pitchFamily="34" charset="0"/>
                <a:cs typeface="Arial" pitchFamily="34" charset="0"/>
              </a:rPr>
              <a:t>Darivanjem krvi postali ste članom jedne velike porodice dobrovoljnih davatelja krvi zasnovanoj na dobrovoljnosti, besplatnosti, solidarnosti i anonimnosti, s željom da u najplemenitijoj namjeri pomognete drugom.</a:t>
            </a:r>
          </a:p>
          <a:p>
            <a:r>
              <a:rPr lang="hr-HR" sz="1200" dirty="0" smtClean="0">
                <a:latin typeface="Arial" pitchFamily="34" charset="0"/>
                <a:cs typeface="Arial" pitchFamily="34" charset="0"/>
              </a:rPr>
              <a:t>Život možete spasiti za samo jedan sat Vašeg vremena. Nemojte zaboraviti poklonili ste  dar posebne vrijednosti: Vašu krv!</a:t>
            </a:r>
          </a:p>
        </p:txBody>
      </p:sp>
      <p:sp>
        <p:nvSpPr>
          <p:cNvPr id="9" name="Rectangle 8"/>
          <p:cNvSpPr/>
          <p:nvPr/>
        </p:nvSpPr>
        <p:spPr>
          <a:xfrm>
            <a:off x="3203848" y="2276872"/>
            <a:ext cx="561662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200" b="1" u="sng" dirty="0" smtClean="0"/>
              <a:t>Krv može darivati svaki čovjek dobrog općeg zdravstvenog stanja:</a:t>
            </a:r>
            <a:endParaRPr lang="hr-HR" sz="1200" b="1" u="sng" dirty="0" smtClean="0"/>
          </a:p>
          <a:p>
            <a:endParaRPr lang="vi-VN" sz="1200" dirty="0" smtClean="0"/>
          </a:p>
          <a:p>
            <a:r>
              <a:rPr lang="vi-VN" sz="1200" b="1" dirty="0" smtClean="0"/>
              <a:t>Dob</a:t>
            </a:r>
            <a:r>
              <a:rPr lang="vi-VN" sz="1200" dirty="0" smtClean="0"/>
              <a:t>: od 18 do 65 godina, do 60 godina ako krv daje prvi put, do 70 godina 1-2 godišnje nakon pregleda i odluke liječnika specijalista transfuzijske medicine.</a:t>
            </a:r>
            <a:endParaRPr lang="hr-HR" sz="1200" dirty="0" smtClean="0"/>
          </a:p>
          <a:p>
            <a:endParaRPr lang="vi-VN" sz="1200" dirty="0" smtClean="0"/>
          </a:p>
          <a:p>
            <a:r>
              <a:rPr lang="vi-VN" sz="1200" b="1" dirty="0" smtClean="0"/>
              <a:t>Tjelesna težina</a:t>
            </a:r>
            <a:r>
              <a:rPr lang="vi-VN" sz="1200" dirty="0" smtClean="0"/>
              <a:t>: iznad 55 kg, proporcionalna visini.</a:t>
            </a:r>
            <a:endParaRPr lang="hr-HR" sz="1200" dirty="0" smtClean="0"/>
          </a:p>
          <a:p>
            <a:endParaRPr lang="vi-VN" sz="1200" dirty="0" smtClean="0"/>
          </a:p>
          <a:p>
            <a:r>
              <a:rPr lang="vi-VN" sz="1200" b="1" dirty="0" smtClean="0"/>
              <a:t>Tjelesna temperatura</a:t>
            </a:r>
            <a:r>
              <a:rPr lang="vi-VN" sz="1200" dirty="0" smtClean="0"/>
              <a:t>: do 37°C.</a:t>
            </a:r>
            <a:endParaRPr lang="hr-HR" sz="1200" dirty="0" smtClean="0"/>
          </a:p>
          <a:p>
            <a:endParaRPr lang="vi-VN" sz="1200" dirty="0" smtClean="0"/>
          </a:p>
          <a:p>
            <a:r>
              <a:rPr lang="vi-VN" sz="1200" b="1" dirty="0" smtClean="0"/>
              <a:t>Krvni tlak</a:t>
            </a:r>
            <a:r>
              <a:rPr lang="vi-VN" sz="1200" dirty="0" smtClean="0"/>
              <a:t>: sistolični 100 do 180 mm Hg, dijastolični 60 do 110 mm Hg.</a:t>
            </a:r>
            <a:endParaRPr lang="hr-HR" sz="1200" dirty="0" smtClean="0"/>
          </a:p>
          <a:p>
            <a:endParaRPr lang="vi-VN" sz="1200" dirty="0" smtClean="0"/>
          </a:p>
          <a:p>
            <a:r>
              <a:rPr lang="vi-VN" sz="1200" b="1" dirty="0" smtClean="0"/>
              <a:t>Puls</a:t>
            </a:r>
            <a:r>
              <a:rPr lang="vi-VN" sz="1200" dirty="0" smtClean="0"/>
              <a:t>: 50 do 100 otkucaja u minuti.</a:t>
            </a:r>
            <a:endParaRPr lang="hr-HR" sz="1200" dirty="0" smtClean="0"/>
          </a:p>
          <a:p>
            <a:endParaRPr lang="vi-VN" sz="1200" dirty="0" smtClean="0"/>
          </a:p>
          <a:p>
            <a:r>
              <a:rPr lang="vi-VN" sz="1200" b="1" dirty="0" smtClean="0"/>
              <a:t>Hemoglobin</a:t>
            </a:r>
            <a:r>
              <a:rPr lang="vi-VN" sz="1200" dirty="0" smtClean="0"/>
              <a:t>: muškarci 135 g/L, žene 125 g/L.</a:t>
            </a:r>
            <a:endParaRPr lang="hr-HR" sz="1200" dirty="0" smtClean="0"/>
          </a:p>
          <a:p>
            <a:endParaRPr lang="hr-HR" sz="1200" dirty="0" smtClean="0"/>
          </a:p>
          <a:p>
            <a:r>
              <a:rPr lang="hr-HR" sz="1200" b="1" dirty="0" smtClean="0">
                <a:latin typeface="Arial" pitchFamily="34" charset="0"/>
                <a:cs typeface="Arial" pitchFamily="34" charset="0"/>
              </a:rPr>
              <a:t>Učestalost</a:t>
            </a:r>
            <a:r>
              <a:rPr lang="hr-HR" sz="1200" dirty="0" smtClean="0"/>
              <a:t>:</a:t>
            </a:r>
            <a:endParaRPr lang="vi-VN" sz="1200" dirty="0" smtClean="0"/>
          </a:p>
          <a:p>
            <a:r>
              <a:rPr lang="vi-VN" sz="1200" dirty="0" smtClean="0"/>
              <a:t>U Hrvatskoj, muškarci, darivatelji pune krvi smiju dati krv do 4 puta godišnje, s razmakom između darivanja od 3 mjeseca. Žene, darivateljice pune krvi, smiju dati krv do 3 puta godišnje, s razmakom između darivanja od 4 mjeseca.</a:t>
            </a:r>
            <a:endParaRPr lang="vi-VN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68952" cy="504056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1600" b="1" dirty="0" smtClean="0">
                <a:solidFill>
                  <a:schemeClr val="bg1"/>
                </a:solidFill>
              </a:rPr>
              <a:t>DOBROVOLJNI DARIVATELJI KRVI</a:t>
            </a:r>
          </a:p>
          <a:p>
            <a:pPr>
              <a:buFont typeface="Wingdings" pitchFamily="2" charset="2"/>
              <a:buChar char="v"/>
            </a:pPr>
            <a:r>
              <a:rPr lang="hr-HR" sz="1000" dirty="0" smtClean="0">
                <a:solidFill>
                  <a:schemeClr val="bg1"/>
                </a:solidFill>
              </a:rPr>
              <a:t> </a:t>
            </a:r>
            <a:r>
              <a:rPr lang="hr-HR" sz="1000" b="1" dirty="0" smtClean="0">
                <a:solidFill>
                  <a:schemeClr val="bg1"/>
                </a:solidFill>
              </a:rPr>
              <a:t>specijalne donacije</a:t>
            </a:r>
          </a:p>
        </p:txBody>
      </p:sp>
      <p:sp>
        <p:nvSpPr>
          <p:cNvPr id="5" name="Rectangle 4"/>
          <p:cNvSpPr/>
          <p:nvPr/>
        </p:nvSpPr>
        <p:spPr>
          <a:xfrm>
            <a:off x="2987824" y="1196752"/>
            <a:ext cx="57606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200" dirty="0" smtClean="0">
                <a:latin typeface="Arial" pitchFamily="34" charset="0"/>
                <a:cs typeface="Arial" pitchFamily="34" charset="0"/>
              </a:rPr>
              <a:t>Uspješno liječenje bolesnika ne može se provesti bez dovoljnih količina krvi i krvnih pripravaka. Tijekom transfuzijskog liječenja bolesnici dobivaju samo sastojak krvi koji im je potreban za liječenje. Količina primljenih pripravaka krvi ovisi o vrsti bolesti i načinu liječenja.</a:t>
            </a:r>
          </a:p>
          <a:p>
            <a:endParaRPr lang="hr-HR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1200" dirty="0" smtClean="0"/>
              <a:t>Od jednog darivatelja na staničnom separatoru dobiva se količina trombocita koja je jednaka količini koja se dobije pripravljanjem koncentrata trombocita iz 6 do 8 doza krvi. Na taj način koncentrat trombocita priređen iz krvi jednog darivatelja može zadovoljiti dnevnu potrebu liječenja jednog bolesnika.</a:t>
            </a:r>
            <a:endParaRPr lang="hr-HR" sz="1200" dirty="0" smtClean="0"/>
          </a:p>
          <a:p>
            <a:endParaRPr lang="hr-H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321297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200" dirty="0" smtClean="0"/>
              <a:t>Darivatelji staničnim separatorom pozivaju se za određenog bolesnika, ovisno o njihovoj krvnoj grupi.</a:t>
            </a:r>
          </a:p>
          <a:p>
            <a:r>
              <a:rPr lang="vi-VN" sz="1200" dirty="0" smtClean="0"/>
              <a:t>Zbog male količine stanica koje uzimamo i zbog brzine kojom se one u organizmu obnavljaju, češće se može darivati krv staničnim separatorom nego klasičnim načinom.</a:t>
            </a:r>
            <a:endParaRPr lang="hr-HR" sz="1200" dirty="0" smtClean="0"/>
          </a:p>
          <a:p>
            <a:endParaRPr lang="vi-VN" sz="1200" dirty="0" smtClean="0"/>
          </a:p>
          <a:p>
            <a:r>
              <a:rPr lang="vi-VN" sz="1200" dirty="0" smtClean="0"/>
              <a:t>Darivanje krvnih sastojaka staničnim separatorom je izuzetno značajno u liječenju bolesnika s rjeđim krvnim grupama (AB neg.; O neg.; A neg.; B neg.) u vrijeme nestašice krvi. </a:t>
            </a:r>
            <a:endParaRPr lang="vi-VN" sz="1200" dirty="0"/>
          </a:p>
        </p:txBody>
      </p:sp>
      <p:sp>
        <p:nvSpPr>
          <p:cNvPr id="7" name="Rectangle 6"/>
          <p:cNvSpPr/>
          <p:nvPr/>
        </p:nvSpPr>
        <p:spPr>
          <a:xfrm>
            <a:off x="395536" y="4509120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200" dirty="0" smtClean="0"/>
              <a:t>Darivatelj krvi staničnim separatorom mogu darivati češće:</a:t>
            </a:r>
          </a:p>
          <a:p>
            <a:r>
              <a:rPr lang="vi-VN" sz="1200" dirty="0" smtClean="0"/>
              <a:t>davanje trombocita staničnim separatorom: do 12 puta godišnje. Razmak između dva darivanja mora biti najmanje 3 dana.</a:t>
            </a:r>
            <a:endParaRPr lang="hr-HR" sz="1200" dirty="0" smtClean="0"/>
          </a:p>
          <a:p>
            <a:endParaRPr lang="hr-HR" sz="1200" dirty="0" smtClean="0"/>
          </a:p>
          <a:p>
            <a:r>
              <a:rPr lang="vi-VN" sz="1200" dirty="0" smtClean="0"/>
              <a:t>Razmak između darivanja pune krvi i darivanja krvi na staničnom separatoru mora biti najmanje 3 tjedna, isto vrijedi i u obrnutom slučaju tj. nakon darivanja krvi na staničnom separatoru mora proći najmanje 3 tjedna da bi darivatelj mogao pristupiti darivanju pune krvi.</a:t>
            </a:r>
            <a:endParaRPr lang="vi-VN" sz="1200" dirty="0"/>
          </a:p>
        </p:txBody>
      </p:sp>
      <p:sp>
        <p:nvSpPr>
          <p:cNvPr id="8" name="Rectangle 7"/>
          <p:cNvSpPr/>
          <p:nvPr/>
        </p:nvSpPr>
        <p:spPr>
          <a:xfrm>
            <a:off x="395536" y="594928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200" dirty="0" smtClean="0">
                <a:latin typeface="Arial" pitchFamily="34" charset="0"/>
                <a:cs typeface="Arial" pitchFamily="34" charset="0"/>
              </a:rPr>
              <a:t>Postupak uzimanja krvi staničnim separatorom traje duže nego davanje "pune" krvi. </a:t>
            </a:r>
          </a:p>
          <a:p>
            <a:r>
              <a:rPr lang="hr-HR" sz="1200" dirty="0" smtClean="0">
                <a:latin typeface="Arial" pitchFamily="34" charset="0"/>
                <a:cs typeface="Arial" pitchFamily="34" charset="0"/>
              </a:rPr>
              <a:t>Ukupno vrijeme boravka za vrijeme postupka izdvajanja trombocita na aparatu može potrajati do sat i pol Vašeg vremena.</a:t>
            </a:r>
            <a:br>
              <a:rPr lang="hr-HR" sz="1200" dirty="0" smtClean="0">
                <a:latin typeface="Arial" pitchFamily="34" charset="0"/>
                <a:cs typeface="Arial" pitchFamily="34" charset="0"/>
              </a:rPr>
            </a:br>
            <a:endParaRPr lang="hr-HR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 descr="aufklaerung-pic-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287655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88640"/>
            <a:ext cx="8568952" cy="504056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1600" b="1" dirty="0" smtClean="0">
                <a:solidFill>
                  <a:schemeClr val="bg1"/>
                </a:solidFill>
              </a:rPr>
              <a:t>DOBROVOLJNI DARIVATELJI KRVI</a:t>
            </a:r>
          </a:p>
          <a:p>
            <a:pPr>
              <a:buFont typeface="Wingdings" pitchFamily="2" charset="2"/>
              <a:buChar char="v"/>
            </a:pPr>
            <a:r>
              <a:rPr lang="hr-HR" sz="1000" dirty="0" smtClean="0">
                <a:solidFill>
                  <a:schemeClr val="bg1"/>
                </a:solidFill>
              </a:rPr>
              <a:t> </a:t>
            </a:r>
            <a:r>
              <a:rPr lang="hr-HR" sz="1000" b="1" dirty="0" smtClean="0">
                <a:solidFill>
                  <a:schemeClr val="bg1"/>
                </a:solidFill>
              </a:rPr>
              <a:t>savjetovalište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3212976"/>
            <a:ext cx="864096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200" dirty="0" smtClean="0"/>
              <a:t>Svaki davatelj u kojeg je nađena reaktivnost u testiranju ima pravo znati što to znači za njegovo zdravstveno stanje i stoga ih pozivamo da dođu u Savjetovalište kako bi im mogli objasniti nalaze, obrazložiti u detalje o ćemu se radi i dati dodatne naputke.</a:t>
            </a:r>
            <a:r>
              <a:rPr lang="vi-VN" sz="1000" dirty="0" smtClean="0"/>
              <a:t/>
            </a:r>
            <a:br>
              <a:rPr lang="vi-VN" sz="1000" dirty="0" smtClean="0"/>
            </a:br>
            <a:r>
              <a:rPr lang="vi-VN" sz="1000" dirty="0" smtClean="0"/>
              <a:t/>
            </a:r>
            <a:br>
              <a:rPr lang="vi-VN" sz="1000" dirty="0" smtClean="0"/>
            </a:br>
            <a:r>
              <a:rPr lang="vi-VN" sz="1400" b="1" dirty="0" smtClean="0">
                <a:latin typeface="Arial" pitchFamily="34" charset="0"/>
                <a:cs typeface="Arial" pitchFamily="34" charset="0"/>
              </a:rPr>
              <a:t>Savjetovalište za davatelje krvi se </a:t>
            </a:r>
            <a:r>
              <a:rPr lang="vi-VN" sz="1400" b="1" dirty="0" smtClean="0"/>
              <a:t>nalazi se u 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sklopu Kliničkog zavoda za transfuzijsku medicinu Kliničkog bolničkog centra Osijek – J. </a:t>
            </a:r>
            <a:r>
              <a:rPr lang="hr-HR" sz="1400" b="1" dirty="0" err="1" smtClean="0">
                <a:latin typeface="Arial" pitchFamily="34" charset="0"/>
                <a:cs typeface="Arial" pitchFamily="34" charset="0"/>
              </a:rPr>
              <a:t>Huttlera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4</a:t>
            </a:r>
            <a:r>
              <a:rPr lang="vi-VN" sz="1400" b="1" dirty="0" smtClean="0">
                <a:latin typeface="Arial" pitchFamily="34" charset="0"/>
                <a:cs typeface="Arial" pitchFamily="34" charset="0"/>
              </a:rPr>
              <a:t>. </a:t>
            </a:r>
            <a:endParaRPr lang="hr-HR" sz="1400" b="1" dirty="0">
              <a:latin typeface="Arial" pitchFamily="34" charset="0"/>
              <a:cs typeface="Arial" pitchFamily="34" charset="0"/>
            </a:endParaRPr>
          </a:p>
          <a:p>
            <a:endParaRPr lang="vi-VN" sz="1200" dirty="0" smtClean="0"/>
          </a:p>
          <a:p>
            <a:r>
              <a:rPr lang="vi-VN" sz="1200" b="1" dirty="0" smtClean="0"/>
              <a:t>Ovim putem pozivamo davatelje krvi:</a:t>
            </a:r>
          </a:p>
          <a:p>
            <a:r>
              <a:rPr lang="vi-VN" sz="1200" dirty="0" smtClean="0"/>
              <a:t>Odazovite se pozivu u Savjetovalište jer je ono samo za Vas i otvoreno</a:t>
            </a:r>
            <a:r>
              <a:rPr lang="hr-HR" sz="1200" dirty="0" smtClean="0"/>
              <a:t>.</a:t>
            </a:r>
            <a:endParaRPr lang="vi-VN" sz="1200" dirty="0" smtClean="0"/>
          </a:p>
          <a:p>
            <a:r>
              <a:rPr lang="vi-VN" sz="1200" dirty="0" smtClean="0"/>
              <a:t>Povjerljivo porazgovarajte s liječnikom i na taj način razriješite dileme i nejasnoće</a:t>
            </a:r>
          </a:p>
          <a:p>
            <a:r>
              <a:rPr lang="vi-VN" sz="1200" dirty="0" smtClean="0"/>
              <a:t>Odazovite se na poziv iz Savjetovališta zbog preuzimanja nalaza koji se u nekim slučajevima mogu uručiti samo Vama osobno</a:t>
            </a:r>
          </a:p>
          <a:p>
            <a:r>
              <a:rPr lang="vi-VN" sz="1200" dirty="0" smtClean="0"/>
              <a:t>Osim davatelja kojima je nađena reaktivnost u testiranju u Savjetovalište se mogu javiti svi davatelji krvi koji se žele osobno dodadno informirati u svezi darivanja krvi.</a:t>
            </a:r>
            <a:endParaRPr lang="vi-VN" sz="1200" dirty="0"/>
          </a:p>
        </p:txBody>
      </p:sp>
      <p:sp>
        <p:nvSpPr>
          <p:cNvPr id="5" name="Rectangle 4"/>
          <p:cNvSpPr/>
          <p:nvPr/>
        </p:nvSpPr>
        <p:spPr>
          <a:xfrm>
            <a:off x="251520" y="1196752"/>
            <a:ext cx="47880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200" dirty="0" smtClean="0"/>
              <a:t>Savjetovalište za davatelje krvi </a:t>
            </a:r>
            <a:r>
              <a:rPr lang="hr-HR" sz="1200" dirty="0" smtClean="0"/>
              <a:t>otvoreno je </a:t>
            </a:r>
            <a:r>
              <a:rPr lang="vi-VN" sz="1200" dirty="0" smtClean="0"/>
              <a:t>svrhu pružanja kvalitetnije zdravstvene zaštite našim davateljima krvi u kojih je nađena reaktivnost u obveznim testovima na koje testiramo svaku darovanu dozu krvi.</a:t>
            </a:r>
          </a:p>
          <a:p>
            <a:endParaRPr lang="hr-HR" sz="1200" dirty="0" smtClean="0"/>
          </a:p>
          <a:p>
            <a:r>
              <a:rPr lang="vi-VN" sz="1200" dirty="0" smtClean="0"/>
              <a:t>Svaka doza darovane krvi testira se svaki puta na četiri obvezna biljega prisutnosti uzročnika krvlju prenosivih bolesti: na biljege virusa hepatitisa B (HBV), hepatitisa C (HCV) i HIV-a te na biljeg uzročnika sifilisa (Treponema Pallidum).</a:t>
            </a:r>
            <a:endParaRPr lang="hr-HR" sz="1200" dirty="0"/>
          </a:p>
        </p:txBody>
      </p:sp>
      <p:pic>
        <p:nvPicPr>
          <p:cNvPr id="7" name="Picture 6" descr="tropf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836712"/>
            <a:ext cx="2302024" cy="2363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88640"/>
            <a:ext cx="8568952" cy="504056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1600" b="1" dirty="0" smtClean="0">
                <a:solidFill>
                  <a:schemeClr val="bg1"/>
                </a:solidFill>
              </a:rPr>
              <a:t>DOBROVOLJNI DARIVATELJI KRVI</a:t>
            </a:r>
          </a:p>
          <a:p>
            <a:pPr>
              <a:buFont typeface="Wingdings" pitchFamily="2" charset="2"/>
              <a:buChar char="v"/>
            </a:pPr>
            <a:r>
              <a:rPr lang="hr-HR" sz="1000" dirty="0" smtClean="0">
                <a:solidFill>
                  <a:schemeClr val="bg1"/>
                </a:solidFill>
              </a:rPr>
              <a:t> </a:t>
            </a:r>
            <a:r>
              <a:rPr lang="hr-HR" sz="1000" b="1" dirty="0" err="1" smtClean="0">
                <a:solidFill>
                  <a:schemeClr val="bg1"/>
                </a:solidFill>
              </a:rPr>
              <a:t>doniranje</a:t>
            </a:r>
            <a:r>
              <a:rPr lang="hr-HR" sz="1000" b="1" dirty="0" smtClean="0">
                <a:solidFill>
                  <a:schemeClr val="bg1"/>
                </a:solidFill>
              </a:rPr>
              <a:t> krvi RADNO VRIJEME /KONTAKT</a:t>
            </a:r>
          </a:p>
        </p:txBody>
      </p:sp>
      <p:sp>
        <p:nvSpPr>
          <p:cNvPr id="4" name="Zaobljeni pravokutnik 3"/>
          <p:cNvSpPr/>
          <p:nvPr/>
        </p:nvSpPr>
        <p:spPr>
          <a:xfrm>
            <a:off x="323528" y="980728"/>
            <a:ext cx="3024336" cy="64807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err="1" smtClean="0"/>
              <a:t>Tel</a:t>
            </a:r>
            <a:r>
              <a:rPr lang="hr-HR" dirty="0" smtClean="0"/>
              <a:t>: 031 511 572</a:t>
            </a:r>
          </a:p>
          <a:p>
            <a:r>
              <a:rPr lang="hr-HR" dirty="0" smtClean="0"/>
              <a:t>E-mail: transfuzija@</a:t>
            </a:r>
            <a:r>
              <a:rPr lang="hr-HR" dirty="0" err="1" smtClean="0"/>
              <a:t>kbo.hr</a:t>
            </a:r>
            <a:endParaRPr lang="hr-HR" dirty="0"/>
          </a:p>
        </p:txBody>
      </p:sp>
      <p:sp>
        <p:nvSpPr>
          <p:cNvPr id="5" name="Zaobljeni pravokutnik 4"/>
          <p:cNvSpPr/>
          <p:nvPr/>
        </p:nvSpPr>
        <p:spPr>
          <a:xfrm>
            <a:off x="611560" y="2348880"/>
            <a:ext cx="13681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PONEDJELJAK</a:t>
            </a:r>
            <a:endParaRPr lang="hr-H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2411760" y="2348880"/>
            <a:ext cx="122413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 smtClean="0">
                <a:latin typeface="Arial" pitchFamily="34" charset="0"/>
                <a:cs typeface="Arial" pitchFamily="34" charset="0"/>
              </a:rPr>
              <a:t>UTORAK</a:t>
            </a:r>
            <a:endParaRPr lang="hr-H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4067944" y="2348880"/>
            <a:ext cx="129614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 smtClean="0">
                <a:latin typeface="Arial" pitchFamily="34" charset="0"/>
                <a:cs typeface="Arial" pitchFamily="34" charset="0"/>
              </a:rPr>
              <a:t>SRIJEDA</a:t>
            </a:r>
            <a:endParaRPr lang="hr-H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aobljeni pravokutnik 7"/>
          <p:cNvSpPr/>
          <p:nvPr/>
        </p:nvSpPr>
        <p:spPr>
          <a:xfrm>
            <a:off x="5724128" y="2348880"/>
            <a:ext cx="13681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 smtClean="0">
                <a:latin typeface="Arial" pitchFamily="34" charset="0"/>
                <a:cs typeface="Arial" pitchFamily="34" charset="0"/>
              </a:rPr>
              <a:t>ČETVRTAK</a:t>
            </a:r>
            <a:endParaRPr lang="hr-H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7452320" y="2348880"/>
            <a:ext cx="129614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b="1" dirty="0" smtClean="0">
                <a:latin typeface="Arial" pitchFamily="34" charset="0"/>
                <a:cs typeface="Arial" pitchFamily="34" charset="0"/>
              </a:rPr>
              <a:t>PETAK</a:t>
            </a:r>
            <a:endParaRPr lang="hr-H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aobljeni pravokutnik 9"/>
          <p:cNvSpPr/>
          <p:nvPr/>
        </p:nvSpPr>
        <p:spPr>
          <a:xfrm>
            <a:off x="611560" y="3068960"/>
            <a:ext cx="1440160" cy="11521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7,30 – 14,30</a:t>
            </a:r>
            <a:endParaRPr lang="hr-HR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jeni pravokutnik 10"/>
          <p:cNvSpPr/>
          <p:nvPr/>
        </p:nvSpPr>
        <p:spPr>
          <a:xfrm>
            <a:off x="2411760" y="3068960"/>
            <a:ext cx="1296144" cy="11521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dirty="0" smtClean="0">
                <a:solidFill>
                  <a:srgbClr val="002060"/>
                </a:solidFill>
              </a:rPr>
              <a:t>12,00 – 19,00</a:t>
            </a:r>
            <a:endParaRPr lang="hr-HR" sz="1400" b="1" dirty="0">
              <a:solidFill>
                <a:srgbClr val="002060"/>
              </a:solidFill>
            </a:endParaRPr>
          </a:p>
        </p:txBody>
      </p:sp>
      <p:sp>
        <p:nvSpPr>
          <p:cNvPr id="12" name="Zaobljeni pravokutnik 11"/>
          <p:cNvSpPr/>
          <p:nvPr/>
        </p:nvSpPr>
        <p:spPr>
          <a:xfrm>
            <a:off x="3995936" y="3068960"/>
            <a:ext cx="1440160" cy="11521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7,30 – 18,30</a:t>
            </a:r>
            <a:endParaRPr lang="hr-HR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aobljeni pravokutnik 12"/>
          <p:cNvSpPr/>
          <p:nvPr/>
        </p:nvSpPr>
        <p:spPr>
          <a:xfrm>
            <a:off x="5724128" y="3068960"/>
            <a:ext cx="1440160" cy="11521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12,00 – 19,00</a:t>
            </a:r>
            <a:endParaRPr lang="hr-HR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aobljeni pravokutnik 13"/>
          <p:cNvSpPr/>
          <p:nvPr/>
        </p:nvSpPr>
        <p:spPr>
          <a:xfrm>
            <a:off x="7380312" y="3068960"/>
            <a:ext cx="1440160" cy="11521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7,30 – 14,30</a:t>
            </a:r>
            <a:endParaRPr lang="hr-HR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" descr="C:\Users\tra_dalibor\AppData\Local\Microsoft\Windows Live Mail\WLMDSS.tmp\WLM486.tmp\logoc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509120"/>
            <a:ext cx="20701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709</Words>
  <Application>Microsoft Office PowerPoint</Application>
  <PresentationFormat>Prikaz na zaslonu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Office tema</vt:lpstr>
      <vt:lpstr>Slajd 1</vt:lpstr>
      <vt:lpstr>Slajd 2</vt:lpstr>
      <vt:lpstr>Slajd 3</vt:lpstr>
      <vt:lpstr>Slajd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Ratić Dalibor</dc:creator>
  <cp:lastModifiedBy>Zandt Mirjana </cp:lastModifiedBy>
  <cp:revision>3</cp:revision>
  <dcterms:created xsi:type="dcterms:W3CDTF">2016-12-08T12:46:07Z</dcterms:created>
  <dcterms:modified xsi:type="dcterms:W3CDTF">2016-12-09T08:57:24Z</dcterms:modified>
</cp:coreProperties>
</file>